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06" r:id="rId3"/>
    <p:sldId id="309" r:id="rId4"/>
    <p:sldId id="283" r:id="rId5"/>
    <p:sldId id="267" r:id="rId6"/>
    <p:sldId id="315" r:id="rId7"/>
    <p:sldId id="310" r:id="rId8"/>
    <p:sldId id="31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6" autoAdjust="0"/>
    <p:restoredTop sz="83840" autoAdjust="0"/>
  </p:normalViewPr>
  <p:slideViewPr>
    <p:cSldViewPr snapToGrid="0" snapToObjects="1">
      <p:cViewPr>
        <p:scale>
          <a:sx n="85" d="100"/>
          <a:sy n="85" d="100"/>
        </p:scale>
        <p:origin x="161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DC4F7-D2FB-4540-96C8-E06F2C58C664}" type="doc">
      <dgm:prSet loTypeId="urn:microsoft.com/office/officeart/2005/8/layout/radial1" loCatId="" qsTypeId="urn:microsoft.com/office/officeart/2005/8/quickstyle/simple2" qsCatId="simple" csTypeId="urn:microsoft.com/office/officeart/2005/8/colors/colorful4" csCatId="colorful" phldr="1"/>
      <dgm:spPr/>
    </dgm:pt>
    <dgm:pt modelId="{E27D64C0-FFAB-1340-AACE-1D9A8C482EEE}">
      <dgm:prSet phldrT="[Text]" custT="1"/>
      <dgm:spPr/>
      <dgm:t>
        <a:bodyPr/>
        <a:lstStyle/>
        <a:p>
          <a:r>
            <a:rPr lang="en-US" sz="1600" dirty="0" smtClean="0"/>
            <a:t>My Funding</a:t>
          </a:r>
          <a:endParaRPr lang="en-US" sz="1600" dirty="0"/>
        </a:p>
      </dgm:t>
    </dgm:pt>
    <dgm:pt modelId="{2F9A1E2E-F206-7C49-B896-563C604D5059}" type="parTrans" cxnId="{102DD7B5-67C4-9247-830E-ACF15551FC15}">
      <dgm:prSet/>
      <dgm:spPr/>
      <dgm:t>
        <a:bodyPr/>
        <a:lstStyle/>
        <a:p>
          <a:endParaRPr lang="en-US" sz="2800"/>
        </a:p>
      </dgm:t>
    </dgm:pt>
    <dgm:pt modelId="{3F607EA4-CE6D-EF43-9440-B314881060F7}" type="sibTrans" cxnId="{102DD7B5-67C4-9247-830E-ACF15551FC15}">
      <dgm:prSet/>
      <dgm:spPr/>
      <dgm:t>
        <a:bodyPr/>
        <a:lstStyle/>
        <a:p>
          <a:endParaRPr lang="en-US" sz="2800"/>
        </a:p>
      </dgm:t>
    </dgm:pt>
    <dgm:pt modelId="{BE641440-C1E7-4B46-AE43-71CCF5579A10}">
      <dgm:prSet phldrT="[Text]" custT="1"/>
      <dgm:spPr/>
      <dgm:t>
        <a:bodyPr/>
        <a:lstStyle/>
        <a:p>
          <a:r>
            <a:rPr lang="en-US" sz="1600" dirty="0" smtClean="0"/>
            <a:t>My Publications</a:t>
          </a:r>
          <a:endParaRPr lang="en-US" sz="1600" dirty="0"/>
        </a:p>
      </dgm:t>
    </dgm:pt>
    <dgm:pt modelId="{D5F9108C-D9BC-D041-A320-FE8C5032E673}" type="parTrans" cxnId="{C04BD12A-BF51-B84B-996B-4330F4185C04}">
      <dgm:prSet/>
      <dgm:spPr/>
      <dgm:t>
        <a:bodyPr/>
        <a:lstStyle/>
        <a:p>
          <a:endParaRPr lang="en-US" sz="2800"/>
        </a:p>
      </dgm:t>
    </dgm:pt>
    <dgm:pt modelId="{3E1D3787-D283-D843-8977-F968BBBFB29C}" type="sibTrans" cxnId="{C04BD12A-BF51-B84B-996B-4330F4185C04}">
      <dgm:prSet/>
      <dgm:spPr/>
      <dgm:t>
        <a:bodyPr/>
        <a:lstStyle/>
        <a:p>
          <a:endParaRPr lang="en-US" sz="2800"/>
        </a:p>
      </dgm:t>
    </dgm:pt>
    <dgm:pt modelId="{3E22CFD2-206D-7E4B-A067-29D969F88605}">
      <dgm:prSet phldrT="[Text]" custT="1"/>
      <dgm:spPr/>
      <dgm:t>
        <a:bodyPr/>
        <a:lstStyle/>
        <a:p>
          <a:r>
            <a:rPr lang="en-US" sz="1600" dirty="0" smtClean="0"/>
            <a:t>My Activities</a:t>
          </a:r>
          <a:endParaRPr lang="en-US" sz="1600" dirty="0"/>
        </a:p>
      </dgm:t>
    </dgm:pt>
    <dgm:pt modelId="{90E27E96-C941-1F4D-871C-751EBAE55073}" type="parTrans" cxnId="{A50573CF-5C3C-0F46-82BA-DA59887494F6}">
      <dgm:prSet/>
      <dgm:spPr/>
      <dgm:t>
        <a:bodyPr/>
        <a:lstStyle/>
        <a:p>
          <a:endParaRPr lang="en-US" sz="1600"/>
        </a:p>
      </dgm:t>
    </dgm:pt>
    <dgm:pt modelId="{70E86282-1378-E74A-BE37-1EE8A64D94EA}" type="sibTrans" cxnId="{A50573CF-5C3C-0F46-82BA-DA59887494F6}">
      <dgm:prSet/>
      <dgm:spPr/>
      <dgm:t>
        <a:bodyPr/>
        <a:lstStyle/>
        <a:p>
          <a:endParaRPr lang="en-US" sz="1600"/>
        </a:p>
      </dgm:t>
    </dgm:pt>
    <dgm:pt modelId="{8ADD8E58-E724-AB4B-8F4A-080FA4FC9DB9}">
      <dgm:prSet phldrT="[Text]" custT="1"/>
      <dgm:spPr/>
      <dgm:t>
        <a:bodyPr/>
        <a:lstStyle/>
        <a:p>
          <a:r>
            <a:rPr lang="en-US" sz="2400" dirty="0"/>
            <a:t>Researcher</a:t>
          </a:r>
        </a:p>
      </dgm:t>
    </dgm:pt>
    <dgm:pt modelId="{0508A9EF-3230-DF45-AF54-E8B7F19A72A2}" type="parTrans" cxnId="{3FB42FBA-9750-034F-B49B-9D3DE76412D5}">
      <dgm:prSet/>
      <dgm:spPr/>
      <dgm:t>
        <a:bodyPr/>
        <a:lstStyle/>
        <a:p>
          <a:endParaRPr lang="fi-FI"/>
        </a:p>
      </dgm:t>
    </dgm:pt>
    <dgm:pt modelId="{5DD69F89-4259-D74A-9464-D1971D31C3EF}" type="sibTrans" cxnId="{3FB42FBA-9750-034F-B49B-9D3DE76412D5}">
      <dgm:prSet/>
      <dgm:spPr/>
      <dgm:t>
        <a:bodyPr/>
        <a:lstStyle/>
        <a:p>
          <a:endParaRPr lang="fi-FI"/>
        </a:p>
      </dgm:t>
    </dgm:pt>
    <dgm:pt modelId="{9503F67A-2823-CE47-BC95-811FC5EBF103}">
      <dgm:prSet phldrT="[Text]" custT="1"/>
      <dgm:spPr/>
      <dgm:t>
        <a:bodyPr/>
        <a:lstStyle/>
        <a:p>
          <a:r>
            <a:rPr lang="en-US" sz="1600" dirty="0"/>
            <a:t>My Awards</a:t>
          </a:r>
        </a:p>
      </dgm:t>
    </dgm:pt>
    <dgm:pt modelId="{65B8D8B1-6FA2-324A-B376-26F035124180}" type="parTrans" cxnId="{FC531238-F5C0-BD45-8FF0-6B3633E5081B}">
      <dgm:prSet/>
      <dgm:spPr/>
      <dgm:t>
        <a:bodyPr/>
        <a:lstStyle/>
        <a:p>
          <a:endParaRPr lang="fi-FI"/>
        </a:p>
      </dgm:t>
    </dgm:pt>
    <dgm:pt modelId="{BCF1BD2C-52A4-3040-A212-B32ACC04570C}" type="sibTrans" cxnId="{FC531238-F5C0-BD45-8FF0-6B3633E5081B}">
      <dgm:prSet/>
      <dgm:spPr/>
      <dgm:t>
        <a:bodyPr/>
        <a:lstStyle/>
        <a:p>
          <a:endParaRPr lang="fi-FI"/>
        </a:p>
      </dgm:t>
    </dgm:pt>
    <dgm:pt modelId="{E4A3E245-BC41-3E4B-9DD7-6AEF097E84CB}">
      <dgm:prSet phldrT="[Text]" custT="1"/>
      <dgm:spPr/>
      <dgm:t>
        <a:bodyPr/>
        <a:lstStyle/>
        <a:p>
          <a:r>
            <a:rPr lang="en-US" sz="1600" dirty="0"/>
            <a:t>My Projects</a:t>
          </a:r>
        </a:p>
      </dgm:t>
    </dgm:pt>
    <dgm:pt modelId="{574B375B-4EBD-EC44-BE56-4747499B7AAF}" type="parTrans" cxnId="{61511A48-72DD-2141-A13E-AC26C5861B16}">
      <dgm:prSet/>
      <dgm:spPr/>
      <dgm:t>
        <a:bodyPr/>
        <a:lstStyle/>
        <a:p>
          <a:endParaRPr lang="fi-FI"/>
        </a:p>
      </dgm:t>
    </dgm:pt>
    <dgm:pt modelId="{88207065-6130-714B-BA0C-01B08219B529}" type="sibTrans" cxnId="{61511A48-72DD-2141-A13E-AC26C5861B16}">
      <dgm:prSet/>
      <dgm:spPr/>
      <dgm:t>
        <a:bodyPr/>
        <a:lstStyle/>
        <a:p>
          <a:endParaRPr lang="fi-FI"/>
        </a:p>
      </dgm:t>
    </dgm:pt>
    <dgm:pt modelId="{2B30C262-D66C-6345-8D0F-2FE9396699F7}">
      <dgm:prSet phldrT="[Text]" custT="1"/>
      <dgm:spPr/>
      <dgm:t>
        <a:bodyPr/>
        <a:lstStyle/>
        <a:p>
          <a:r>
            <a:rPr lang="en-US" sz="1600" dirty="0" smtClean="0"/>
            <a:t>My </a:t>
          </a:r>
          <a:r>
            <a:rPr lang="en-US" sz="1600" baseline="0" dirty="0" smtClean="0"/>
            <a:t> D</a:t>
          </a:r>
          <a:r>
            <a:rPr lang="en-US" sz="1600" dirty="0" smtClean="0"/>
            <a:t>ata</a:t>
          </a:r>
          <a:endParaRPr lang="en-US" sz="1600" dirty="0"/>
        </a:p>
      </dgm:t>
    </dgm:pt>
    <dgm:pt modelId="{DB0F25CB-6F03-8042-87A7-D9C77C3EBB79}" type="parTrans" cxnId="{29038679-3C67-1C44-8FBC-4DC73ABCE07D}">
      <dgm:prSet/>
      <dgm:spPr/>
      <dgm:t>
        <a:bodyPr/>
        <a:lstStyle/>
        <a:p>
          <a:endParaRPr lang="fi-FI"/>
        </a:p>
      </dgm:t>
    </dgm:pt>
    <dgm:pt modelId="{20A6C4FA-ACBB-734D-B5DB-4BED7C9ACAB7}" type="sibTrans" cxnId="{29038679-3C67-1C44-8FBC-4DC73ABCE07D}">
      <dgm:prSet/>
      <dgm:spPr/>
      <dgm:t>
        <a:bodyPr/>
        <a:lstStyle/>
        <a:p>
          <a:endParaRPr lang="fi-FI"/>
        </a:p>
      </dgm:t>
    </dgm:pt>
    <dgm:pt modelId="{F3638033-AA02-D249-BB0F-B6D4C7C2E605}" type="pres">
      <dgm:prSet presAssocID="{ABFDC4F7-D2FB-4540-96C8-E06F2C58C66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BC200C-8C2F-1343-9FE2-DFDC0655589C}" type="pres">
      <dgm:prSet presAssocID="{8ADD8E58-E724-AB4B-8F4A-080FA4FC9DB9}" presName="centerShape" presStyleLbl="node0" presStyleIdx="0" presStyleCnt="1" custScaleX="133801"/>
      <dgm:spPr/>
      <dgm:t>
        <a:bodyPr/>
        <a:lstStyle/>
        <a:p>
          <a:endParaRPr lang="fi-FI"/>
        </a:p>
      </dgm:t>
    </dgm:pt>
    <dgm:pt modelId="{482C61EC-99B2-5541-BA82-FD74B1C9582E}" type="pres">
      <dgm:prSet presAssocID="{2F9A1E2E-F206-7C49-B896-563C604D5059}" presName="Name9" presStyleLbl="parChTrans1D2" presStyleIdx="0" presStyleCnt="6"/>
      <dgm:spPr/>
      <dgm:t>
        <a:bodyPr/>
        <a:lstStyle/>
        <a:p>
          <a:endParaRPr lang="fi-FI"/>
        </a:p>
      </dgm:t>
    </dgm:pt>
    <dgm:pt modelId="{4EAC4A40-C9AD-6D4A-B89B-01B1364750A2}" type="pres">
      <dgm:prSet presAssocID="{2F9A1E2E-F206-7C49-B896-563C604D5059}" presName="connTx" presStyleLbl="parChTrans1D2" presStyleIdx="0" presStyleCnt="6"/>
      <dgm:spPr/>
      <dgm:t>
        <a:bodyPr/>
        <a:lstStyle/>
        <a:p>
          <a:endParaRPr lang="fi-FI"/>
        </a:p>
      </dgm:t>
    </dgm:pt>
    <dgm:pt modelId="{4F709EBF-4527-BB42-9B81-D3FAAAA29AEF}" type="pres">
      <dgm:prSet presAssocID="{E27D64C0-FFAB-1340-AACE-1D9A8C482EEE}" presName="node" presStyleLbl="node1" presStyleIdx="0" presStyleCnt="6" custRadScaleRad="9823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0444A3E-6C59-3E49-9A14-E9F73BC06EA2}" type="pres">
      <dgm:prSet presAssocID="{574B375B-4EBD-EC44-BE56-4747499B7AAF}" presName="Name9" presStyleLbl="parChTrans1D2" presStyleIdx="1" presStyleCnt="6"/>
      <dgm:spPr/>
    </dgm:pt>
    <dgm:pt modelId="{C896BD2A-3513-8F40-9786-C3AC0BF3F30A}" type="pres">
      <dgm:prSet presAssocID="{574B375B-4EBD-EC44-BE56-4747499B7AAF}" presName="connTx" presStyleLbl="parChTrans1D2" presStyleIdx="1" presStyleCnt="6"/>
      <dgm:spPr/>
    </dgm:pt>
    <dgm:pt modelId="{33476A33-3021-1D40-8F71-40368D15092F}" type="pres">
      <dgm:prSet presAssocID="{E4A3E245-BC41-3E4B-9DD7-6AEF097E84C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7DF231-89D9-F14A-98BF-6AD4D0D983A5}" type="pres">
      <dgm:prSet presAssocID="{D5F9108C-D9BC-D041-A320-FE8C5032E673}" presName="Name9" presStyleLbl="parChTrans1D2" presStyleIdx="2" presStyleCnt="6"/>
      <dgm:spPr/>
      <dgm:t>
        <a:bodyPr/>
        <a:lstStyle/>
        <a:p>
          <a:endParaRPr lang="fi-FI"/>
        </a:p>
      </dgm:t>
    </dgm:pt>
    <dgm:pt modelId="{E1873817-BE0F-2F49-998E-A9AD32951947}" type="pres">
      <dgm:prSet presAssocID="{D5F9108C-D9BC-D041-A320-FE8C5032E673}" presName="connTx" presStyleLbl="parChTrans1D2" presStyleIdx="2" presStyleCnt="6"/>
      <dgm:spPr/>
      <dgm:t>
        <a:bodyPr/>
        <a:lstStyle/>
        <a:p>
          <a:endParaRPr lang="fi-FI"/>
        </a:p>
      </dgm:t>
    </dgm:pt>
    <dgm:pt modelId="{7B74773C-21CE-5F4A-A390-1104F0F9FB66}" type="pres">
      <dgm:prSet presAssocID="{BE641440-C1E7-4B46-AE43-71CCF5579A1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A174F61-1869-2040-A89C-A4BC99897E3F}" type="pres">
      <dgm:prSet presAssocID="{DB0F25CB-6F03-8042-87A7-D9C77C3EBB79}" presName="Name9" presStyleLbl="parChTrans1D2" presStyleIdx="3" presStyleCnt="6"/>
      <dgm:spPr/>
    </dgm:pt>
    <dgm:pt modelId="{A54168F7-BC5A-E64A-8B4A-6736F0A91C8F}" type="pres">
      <dgm:prSet presAssocID="{DB0F25CB-6F03-8042-87A7-D9C77C3EBB79}" presName="connTx" presStyleLbl="parChTrans1D2" presStyleIdx="3" presStyleCnt="6"/>
      <dgm:spPr/>
    </dgm:pt>
    <dgm:pt modelId="{D9AD5BD5-D3A0-974C-82F5-183EC820A142}" type="pres">
      <dgm:prSet presAssocID="{2B30C262-D66C-6345-8D0F-2FE9396699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7A985AA-4157-E24A-887A-F6D74B788F20}" type="pres">
      <dgm:prSet presAssocID="{65B8D8B1-6FA2-324A-B376-26F035124180}" presName="Name9" presStyleLbl="parChTrans1D2" presStyleIdx="4" presStyleCnt="6"/>
      <dgm:spPr/>
    </dgm:pt>
    <dgm:pt modelId="{B0DBCB84-29A3-FF4D-AECA-1A549232A777}" type="pres">
      <dgm:prSet presAssocID="{65B8D8B1-6FA2-324A-B376-26F035124180}" presName="connTx" presStyleLbl="parChTrans1D2" presStyleIdx="4" presStyleCnt="6"/>
      <dgm:spPr/>
    </dgm:pt>
    <dgm:pt modelId="{4B963293-AD4C-7843-804F-7A98B2B396BE}" type="pres">
      <dgm:prSet presAssocID="{9503F67A-2823-CE47-BC95-811FC5EBF10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3D3BA7-2AF7-544B-9484-7E7927096554}" type="pres">
      <dgm:prSet presAssocID="{90E27E96-C941-1F4D-871C-751EBAE55073}" presName="Name9" presStyleLbl="parChTrans1D2" presStyleIdx="5" presStyleCnt="6"/>
      <dgm:spPr/>
      <dgm:t>
        <a:bodyPr/>
        <a:lstStyle/>
        <a:p>
          <a:endParaRPr lang="fi-FI"/>
        </a:p>
      </dgm:t>
    </dgm:pt>
    <dgm:pt modelId="{C28F30AE-9D64-1746-86CC-F67F166308FB}" type="pres">
      <dgm:prSet presAssocID="{90E27E96-C941-1F4D-871C-751EBAE55073}" presName="connTx" presStyleLbl="parChTrans1D2" presStyleIdx="5" presStyleCnt="6"/>
      <dgm:spPr/>
      <dgm:t>
        <a:bodyPr/>
        <a:lstStyle/>
        <a:p>
          <a:endParaRPr lang="fi-FI"/>
        </a:p>
      </dgm:t>
    </dgm:pt>
    <dgm:pt modelId="{EA67F22D-5B39-2841-8D9F-21A10ACEDCF1}" type="pres">
      <dgm:prSet presAssocID="{3E22CFD2-206D-7E4B-A067-29D969F8860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3FB42FBA-9750-034F-B49B-9D3DE76412D5}" srcId="{ABFDC4F7-D2FB-4540-96C8-E06F2C58C664}" destId="{8ADD8E58-E724-AB4B-8F4A-080FA4FC9DB9}" srcOrd="0" destOrd="0" parTransId="{0508A9EF-3230-DF45-AF54-E8B7F19A72A2}" sibTransId="{5DD69F89-4259-D74A-9464-D1971D31C3EF}"/>
    <dgm:cxn modelId="{3DA4A04B-07F1-6A45-9387-D6A2521B50CE}" type="presOf" srcId="{65B8D8B1-6FA2-324A-B376-26F035124180}" destId="{C7A985AA-4157-E24A-887A-F6D74B788F20}" srcOrd="0" destOrd="0" presId="urn:microsoft.com/office/officeart/2005/8/layout/radial1"/>
    <dgm:cxn modelId="{4DB51A20-A24A-F14A-9D3E-F2CD140089E0}" type="presOf" srcId="{ABFDC4F7-D2FB-4540-96C8-E06F2C58C664}" destId="{F3638033-AA02-D249-BB0F-B6D4C7C2E605}" srcOrd="0" destOrd="0" presId="urn:microsoft.com/office/officeart/2005/8/layout/radial1"/>
    <dgm:cxn modelId="{61511A48-72DD-2141-A13E-AC26C5861B16}" srcId="{8ADD8E58-E724-AB4B-8F4A-080FA4FC9DB9}" destId="{E4A3E245-BC41-3E4B-9DD7-6AEF097E84CB}" srcOrd="1" destOrd="0" parTransId="{574B375B-4EBD-EC44-BE56-4747499B7AAF}" sibTransId="{88207065-6130-714B-BA0C-01B08219B529}"/>
    <dgm:cxn modelId="{D78EFC89-97C0-DE43-BB95-B7333B83709D}" type="presOf" srcId="{E27D64C0-FFAB-1340-AACE-1D9A8C482EEE}" destId="{4F709EBF-4527-BB42-9B81-D3FAAAA29AEF}" srcOrd="0" destOrd="0" presId="urn:microsoft.com/office/officeart/2005/8/layout/radial1"/>
    <dgm:cxn modelId="{29038679-3C67-1C44-8FBC-4DC73ABCE07D}" srcId="{8ADD8E58-E724-AB4B-8F4A-080FA4FC9DB9}" destId="{2B30C262-D66C-6345-8D0F-2FE9396699F7}" srcOrd="3" destOrd="0" parTransId="{DB0F25CB-6F03-8042-87A7-D9C77C3EBB79}" sibTransId="{20A6C4FA-ACBB-734D-B5DB-4BED7C9ACAB7}"/>
    <dgm:cxn modelId="{3B1AFEDE-2344-CA4D-B268-92CDD25F0670}" type="presOf" srcId="{65B8D8B1-6FA2-324A-B376-26F035124180}" destId="{B0DBCB84-29A3-FF4D-AECA-1A549232A777}" srcOrd="1" destOrd="0" presId="urn:microsoft.com/office/officeart/2005/8/layout/radial1"/>
    <dgm:cxn modelId="{D1B0F1F6-1E65-CE47-A566-4D6BB5E1CAF5}" type="presOf" srcId="{DB0F25CB-6F03-8042-87A7-D9C77C3EBB79}" destId="{A54168F7-BC5A-E64A-8B4A-6736F0A91C8F}" srcOrd="1" destOrd="0" presId="urn:microsoft.com/office/officeart/2005/8/layout/radial1"/>
    <dgm:cxn modelId="{172A5904-0F21-9C4F-A578-24FB6F2A07AF}" type="presOf" srcId="{2B30C262-D66C-6345-8D0F-2FE9396699F7}" destId="{D9AD5BD5-D3A0-974C-82F5-183EC820A142}" srcOrd="0" destOrd="0" presId="urn:microsoft.com/office/officeart/2005/8/layout/radial1"/>
    <dgm:cxn modelId="{C914ADF2-CCB2-3242-B892-BFD833B51406}" type="presOf" srcId="{BE641440-C1E7-4B46-AE43-71CCF5579A10}" destId="{7B74773C-21CE-5F4A-A390-1104F0F9FB66}" srcOrd="0" destOrd="0" presId="urn:microsoft.com/office/officeart/2005/8/layout/radial1"/>
    <dgm:cxn modelId="{F675E252-1F8C-634F-952D-49F8370384FE}" type="presOf" srcId="{574B375B-4EBD-EC44-BE56-4747499B7AAF}" destId="{C896BD2A-3513-8F40-9786-C3AC0BF3F30A}" srcOrd="1" destOrd="0" presId="urn:microsoft.com/office/officeart/2005/8/layout/radial1"/>
    <dgm:cxn modelId="{C04BD12A-BF51-B84B-996B-4330F4185C04}" srcId="{8ADD8E58-E724-AB4B-8F4A-080FA4FC9DB9}" destId="{BE641440-C1E7-4B46-AE43-71CCF5579A10}" srcOrd="2" destOrd="0" parTransId="{D5F9108C-D9BC-D041-A320-FE8C5032E673}" sibTransId="{3E1D3787-D283-D843-8977-F968BBBFB29C}"/>
    <dgm:cxn modelId="{7132AAAA-8865-6943-87DF-B5E033804C68}" type="presOf" srcId="{D5F9108C-D9BC-D041-A320-FE8C5032E673}" destId="{E1873817-BE0F-2F49-998E-A9AD32951947}" srcOrd="1" destOrd="0" presId="urn:microsoft.com/office/officeart/2005/8/layout/radial1"/>
    <dgm:cxn modelId="{3F269424-56FF-5F40-8019-4CF7161F09BD}" type="presOf" srcId="{8ADD8E58-E724-AB4B-8F4A-080FA4FC9DB9}" destId="{BFBC200C-8C2F-1343-9FE2-DFDC0655589C}" srcOrd="0" destOrd="0" presId="urn:microsoft.com/office/officeart/2005/8/layout/radial1"/>
    <dgm:cxn modelId="{7A41278A-DC31-A042-98D0-902125EE05D6}" type="presOf" srcId="{90E27E96-C941-1F4D-871C-751EBAE55073}" destId="{C28F30AE-9D64-1746-86CC-F67F166308FB}" srcOrd="1" destOrd="0" presId="urn:microsoft.com/office/officeart/2005/8/layout/radial1"/>
    <dgm:cxn modelId="{93BB2964-DE1C-FB45-8398-E6540A4C8DDF}" type="presOf" srcId="{574B375B-4EBD-EC44-BE56-4747499B7AAF}" destId="{20444A3E-6C59-3E49-9A14-E9F73BC06EA2}" srcOrd="0" destOrd="0" presId="urn:microsoft.com/office/officeart/2005/8/layout/radial1"/>
    <dgm:cxn modelId="{FC531238-F5C0-BD45-8FF0-6B3633E5081B}" srcId="{8ADD8E58-E724-AB4B-8F4A-080FA4FC9DB9}" destId="{9503F67A-2823-CE47-BC95-811FC5EBF103}" srcOrd="4" destOrd="0" parTransId="{65B8D8B1-6FA2-324A-B376-26F035124180}" sibTransId="{BCF1BD2C-52A4-3040-A212-B32ACC04570C}"/>
    <dgm:cxn modelId="{557462FA-6C46-484A-A99D-59DFEDD4AD45}" type="presOf" srcId="{D5F9108C-D9BC-D041-A320-FE8C5032E673}" destId="{4C7DF231-89D9-F14A-98BF-6AD4D0D983A5}" srcOrd="0" destOrd="0" presId="urn:microsoft.com/office/officeart/2005/8/layout/radial1"/>
    <dgm:cxn modelId="{6D89ECB3-A976-3B49-9890-869C7DC97FB7}" type="presOf" srcId="{E4A3E245-BC41-3E4B-9DD7-6AEF097E84CB}" destId="{33476A33-3021-1D40-8F71-40368D15092F}" srcOrd="0" destOrd="0" presId="urn:microsoft.com/office/officeart/2005/8/layout/radial1"/>
    <dgm:cxn modelId="{D346C0A6-1639-2449-AEB8-CA67CF5DEFB9}" type="presOf" srcId="{90E27E96-C941-1F4D-871C-751EBAE55073}" destId="{9E3D3BA7-2AF7-544B-9484-7E7927096554}" srcOrd="0" destOrd="0" presId="urn:microsoft.com/office/officeart/2005/8/layout/radial1"/>
    <dgm:cxn modelId="{6A07DB46-B161-3041-9487-65BA456F2093}" type="presOf" srcId="{2F9A1E2E-F206-7C49-B896-563C604D5059}" destId="{482C61EC-99B2-5541-BA82-FD74B1C9582E}" srcOrd="0" destOrd="0" presId="urn:microsoft.com/office/officeart/2005/8/layout/radial1"/>
    <dgm:cxn modelId="{7BD92419-D74C-384F-BA53-9A718BDC8519}" type="presOf" srcId="{9503F67A-2823-CE47-BC95-811FC5EBF103}" destId="{4B963293-AD4C-7843-804F-7A98B2B396BE}" srcOrd="0" destOrd="0" presId="urn:microsoft.com/office/officeart/2005/8/layout/radial1"/>
    <dgm:cxn modelId="{5C7C6873-6461-004D-B733-4CC283826DE0}" type="presOf" srcId="{3E22CFD2-206D-7E4B-A067-29D969F88605}" destId="{EA67F22D-5B39-2841-8D9F-21A10ACEDCF1}" srcOrd="0" destOrd="0" presId="urn:microsoft.com/office/officeart/2005/8/layout/radial1"/>
    <dgm:cxn modelId="{102DD7B5-67C4-9247-830E-ACF15551FC15}" srcId="{8ADD8E58-E724-AB4B-8F4A-080FA4FC9DB9}" destId="{E27D64C0-FFAB-1340-AACE-1D9A8C482EEE}" srcOrd="0" destOrd="0" parTransId="{2F9A1E2E-F206-7C49-B896-563C604D5059}" sibTransId="{3F607EA4-CE6D-EF43-9440-B314881060F7}"/>
    <dgm:cxn modelId="{C0CC9993-30D3-4446-8EE0-2D4CC593DD9B}" type="presOf" srcId="{DB0F25CB-6F03-8042-87A7-D9C77C3EBB79}" destId="{7A174F61-1869-2040-A89C-A4BC99897E3F}" srcOrd="0" destOrd="0" presId="urn:microsoft.com/office/officeart/2005/8/layout/radial1"/>
    <dgm:cxn modelId="{A50573CF-5C3C-0F46-82BA-DA59887494F6}" srcId="{8ADD8E58-E724-AB4B-8F4A-080FA4FC9DB9}" destId="{3E22CFD2-206D-7E4B-A067-29D969F88605}" srcOrd="5" destOrd="0" parTransId="{90E27E96-C941-1F4D-871C-751EBAE55073}" sibTransId="{70E86282-1378-E74A-BE37-1EE8A64D94EA}"/>
    <dgm:cxn modelId="{5FB40E45-F090-7146-8F1A-8FECBF5558E9}" type="presOf" srcId="{2F9A1E2E-F206-7C49-B896-563C604D5059}" destId="{4EAC4A40-C9AD-6D4A-B89B-01B1364750A2}" srcOrd="1" destOrd="0" presId="urn:microsoft.com/office/officeart/2005/8/layout/radial1"/>
    <dgm:cxn modelId="{CF334C99-7CF6-E945-BB45-057B50780EB0}" type="presParOf" srcId="{F3638033-AA02-D249-BB0F-B6D4C7C2E605}" destId="{BFBC200C-8C2F-1343-9FE2-DFDC0655589C}" srcOrd="0" destOrd="0" presId="urn:microsoft.com/office/officeart/2005/8/layout/radial1"/>
    <dgm:cxn modelId="{E6F8530D-0FAB-4645-B564-B2EA73EC08B4}" type="presParOf" srcId="{F3638033-AA02-D249-BB0F-B6D4C7C2E605}" destId="{482C61EC-99B2-5541-BA82-FD74B1C9582E}" srcOrd="1" destOrd="0" presId="urn:microsoft.com/office/officeart/2005/8/layout/radial1"/>
    <dgm:cxn modelId="{992A4A7A-200C-0843-A23B-5C806CFEFFF8}" type="presParOf" srcId="{482C61EC-99B2-5541-BA82-FD74B1C9582E}" destId="{4EAC4A40-C9AD-6D4A-B89B-01B1364750A2}" srcOrd="0" destOrd="0" presId="urn:microsoft.com/office/officeart/2005/8/layout/radial1"/>
    <dgm:cxn modelId="{BAA423F5-F816-894E-8590-9C41D81F7464}" type="presParOf" srcId="{F3638033-AA02-D249-BB0F-B6D4C7C2E605}" destId="{4F709EBF-4527-BB42-9B81-D3FAAAA29AEF}" srcOrd="2" destOrd="0" presId="urn:microsoft.com/office/officeart/2005/8/layout/radial1"/>
    <dgm:cxn modelId="{65780EED-C7E2-B049-A2EC-284F5EA5ADDF}" type="presParOf" srcId="{F3638033-AA02-D249-BB0F-B6D4C7C2E605}" destId="{20444A3E-6C59-3E49-9A14-E9F73BC06EA2}" srcOrd="3" destOrd="0" presId="urn:microsoft.com/office/officeart/2005/8/layout/radial1"/>
    <dgm:cxn modelId="{BB67747F-67FF-9243-A71A-E33EE55C8E43}" type="presParOf" srcId="{20444A3E-6C59-3E49-9A14-E9F73BC06EA2}" destId="{C896BD2A-3513-8F40-9786-C3AC0BF3F30A}" srcOrd="0" destOrd="0" presId="urn:microsoft.com/office/officeart/2005/8/layout/radial1"/>
    <dgm:cxn modelId="{686A7C5E-8FCD-3848-8321-5DC8C800090D}" type="presParOf" srcId="{F3638033-AA02-D249-BB0F-B6D4C7C2E605}" destId="{33476A33-3021-1D40-8F71-40368D15092F}" srcOrd="4" destOrd="0" presId="urn:microsoft.com/office/officeart/2005/8/layout/radial1"/>
    <dgm:cxn modelId="{011C950E-E334-244A-AAAB-E4165E1C816B}" type="presParOf" srcId="{F3638033-AA02-D249-BB0F-B6D4C7C2E605}" destId="{4C7DF231-89D9-F14A-98BF-6AD4D0D983A5}" srcOrd="5" destOrd="0" presId="urn:microsoft.com/office/officeart/2005/8/layout/radial1"/>
    <dgm:cxn modelId="{B1FF58D0-CCFF-7D44-8A75-3FB8DA172977}" type="presParOf" srcId="{4C7DF231-89D9-F14A-98BF-6AD4D0D983A5}" destId="{E1873817-BE0F-2F49-998E-A9AD32951947}" srcOrd="0" destOrd="0" presId="urn:microsoft.com/office/officeart/2005/8/layout/radial1"/>
    <dgm:cxn modelId="{71751EB2-E0A4-F84A-A31F-E7820CD09A5F}" type="presParOf" srcId="{F3638033-AA02-D249-BB0F-B6D4C7C2E605}" destId="{7B74773C-21CE-5F4A-A390-1104F0F9FB66}" srcOrd="6" destOrd="0" presId="urn:microsoft.com/office/officeart/2005/8/layout/radial1"/>
    <dgm:cxn modelId="{989DF167-F7C3-7544-A0A0-647F3151FA41}" type="presParOf" srcId="{F3638033-AA02-D249-BB0F-B6D4C7C2E605}" destId="{7A174F61-1869-2040-A89C-A4BC99897E3F}" srcOrd="7" destOrd="0" presId="urn:microsoft.com/office/officeart/2005/8/layout/radial1"/>
    <dgm:cxn modelId="{FF15B80E-2598-0643-A2E7-BD8813E1B246}" type="presParOf" srcId="{7A174F61-1869-2040-A89C-A4BC99897E3F}" destId="{A54168F7-BC5A-E64A-8B4A-6736F0A91C8F}" srcOrd="0" destOrd="0" presId="urn:microsoft.com/office/officeart/2005/8/layout/radial1"/>
    <dgm:cxn modelId="{A313EEE0-AAED-A549-B382-745117BCFF99}" type="presParOf" srcId="{F3638033-AA02-D249-BB0F-B6D4C7C2E605}" destId="{D9AD5BD5-D3A0-974C-82F5-183EC820A142}" srcOrd="8" destOrd="0" presId="urn:microsoft.com/office/officeart/2005/8/layout/radial1"/>
    <dgm:cxn modelId="{70B1DCB6-3612-2F41-8BBC-35A756B3A505}" type="presParOf" srcId="{F3638033-AA02-D249-BB0F-B6D4C7C2E605}" destId="{C7A985AA-4157-E24A-887A-F6D74B788F20}" srcOrd="9" destOrd="0" presId="urn:microsoft.com/office/officeart/2005/8/layout/radial1"/>
    <dgm:cxn modelId="{932C6E97-72E2-6C49-B940-7CB485566345}" type="presParOf" srcId="{C7A985AA-4157-E24A-887A-F6D74B788F20}" destId="{B0DBCB84-29A3-FF4D-AECA-1A549232A777}" srcOrd="0" destOrd="0" presId="urn:microsoft.com/office/officeart/2005/8/layout/radial1"/>
    <dgm:cxn modelId="{36939AFA-FD43-694F-8F97-B74C08BAF7C9}" type="presParOf" srcId="{F3638033-AA02-D249-BB0F-B6D4C7C2E605}" destId="{4B963293-AD4C-7843-804F-7A98B2B396BE}" srcOrd="10" destOrd="0" presId="urn:microsoft.com/office/officeart/2005/8/layout/radial1"/>
    <dgm:cxn modelId="{F90C30E8-BFC7-D24D-B354-8310CCF20365}" type="presParOf" srcId="{F3638033-AA02-D249-BB0F-B6D4C7C2E605}" destId="{9E3D3BA7-2AF7-544B-9484-7E7927096554}" srcOrd="11" destOrd="0" presId="urn:microsoft.com/office/officeart/2005/8/layout/radial1"/>
    <dgm:cxn modelId="{739E5015-D6B5-C643-AD07-E33D8529DEDA}" type="presParOf" srcId="{9E3D3BA7-2AF7-544B-9484-7E7927096554}" destId="{C28F30AE-9D64-1746-86CC-F67F166308FB}" srcOrd="0" destOrd="0" presId="urn:microsoft.com/office/officeart/2005/8/layout/radial1"/>
    <dgm:cxn modelId="{EB41CA60-906D-F742-95EE-ED965A72B5C9}" type="presParOf" srcId="{F3638033-AA02-D249-BB0F-B6D4C7C2E605}" destId="{EA67F22D-5B39-2841-8D9F-21A10ACEDCF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C200C-8C2F-1343-9FE2-DFDC0655589C}">
      <dsp:nvSpPr>
        <dsp:cNvPr id="0" name=""/>
        <dsp:cNvSpPr/>
      </dsp:nvSpPr>
      <dsp:spPr>
        <a:xfrm>
          <a:off x="3537680" y="2033671"/>
          <a:ext cx="2068639" cy="15460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Researcher</a:t>
          </a:r>
        </a:p>
      </dsp:txBody>
      <dsp:txXfrm>
        <a:off x="3840625" y="2260086"/>
        <a:ext cx="1462749" cy="1093226"/>
      </dsp:txXfrm>
    </dsp:sp>
    <dsp:sp modelId="{482C61EC-99B2-5541-BA82-FD74B1C9582E}">
      <dsp:nvSpPr>
        <dsp:cNvPr id="0" name=""/>
        <dsp:cNvSpPr/>
      </dsp:nvSpPr>
      <dsp:spPr>
        <a:xfrm rot="16200000">
          <a:off x="4356039" y="1802493"/>
          <a:ext cx="431921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431921" y="152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561201" y="1806912"/>
        <a:ext cx="21596" cy="21596"/>
      </dsp:txXfrm>
    </dsp:sp>
    <dsp:sp modelId="{4F709EBF-4527-BB42-9B81-D3FAAAA29AEF}">
      <dsp:nvSpPr>
        <dsp:cNvPr id="0" name=""/>
        <dsp:cNvSpPr/>
      </dsp:nvSpPr>
      <dsp:spPr>
        <a:xfrm>
          <a:off x="3798971" y="55693"/>
          <a:ext cx="1546056" cy="15460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My Funding</a:t>
          </a:r>
          <a:endParaRPr lang="en-US" sz="1600" kern="1200" dirty="0"/>
        </a:p>
      </dsp:txBody>
      <dsp:txXfrm>
        <a:off x="4025386" y="282108"/>
        <a:ext cx="1093226" cy="1093226"/>
      </dsp:txXfrm>
    </dsp:sp>
    <dsp:sp modelId="{20444A3E-6C59-3E49-9A14-E9F73BC06EA2}">
      <dsp:nvSpPr>
        <dsp:cNvPr id="0" name=""/>
        <dsp:cNvSpPr/>
      </dsp:nvSpPr>
      <dsp:spPr>
        <a:xfrm rot="19800000">
          <a:off x="5370752" y="2245086"/>
          <a:ext cx="295268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295268" y="152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5511004" y="2252921"/>
        <a:ext cx="14763" cy="14763"/>
      </dsp:txXfrm>
    </dsp:sp>
    <dsp:sp modelId="{33476A33-3021-1D40-8F71-40368D15092F}">
      <dsp:nvSpPr>
        <dsp:cNvPr id="0" name=""/>
        <dsp:cNvSpPr/>
      </dsp:nvSpPr>
      <dsp:spPr>
        <a:xfrm>
          <a:off x="5542675" y="1026943"/>
          <a:ext cx="1546056" cy="1546056"/>
        </a:xfrm>
        <a:prstGeom prst="ellipse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My Projects</a:t>
          </a:r>
        </a:p>
      </dsp:txBody>
      <dsp:txXfrm>
        <a:off x="5769090" y="1253358"/>
        <a:ext cx="1093226" cy="1093226"/>
      </dsp:txXfrm>
    </dsp:sp>
    <dsp:sp modelId="{4C7DF231-89D9-F14A-98BF-6AD4D0D983A5}">
      <dsp:nvSpPr>
        <dsp:cNvPr id="0" name=""/>
        <dsp:cNvSpPr/>
      </dsp:nvSpPr>
      <dsp:spPr>
        <a:xfrm rot="1800000">
          <a:off x="5370752" y="3337879"/>
          <a:ext cx="295268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295268" y="152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11004" y="3345714"/>
        <a:ext cx="14763" cy="14763"/>
      </dsp:txXfrm>
    </dsp:sp>
    <dsp:sp modelId="{7B74773C-21CE-5F4A-A390-1104F0F9FB66}">
      <dsp:nvSpPr>
        <dsp:cNvPr id="0" name=""/>
        <dsp:cNvSpPr/>
      </dsp:nvSpPr>
      <dsp:spPr>
        <a:xfrm>
          <a:off x="5542675" y="3040399"/>
          <a:ext cx="1546056" cy="1546056"/>
        </a:xfrm>
        <a:prstGeom prst="ellipse">
          <a:avLst/>
        </a:prstGeom>
        <a:solidFill>
          <a:schemeClr val="accent4">
            <a:hueOff val="-1785909"/>
            <a:satOff val="10760"/>
            <a:lumOff val="86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My Publications</a:t>
          </a:r>
          <a:endParaRPr lang="en-US" sz="1600" kern="1200" dirty="0"/>
        </a:p>
      </dsp:txBody>
      <dsp:txXfrm>
        <a:off x="5769090" y="3266814"/>
        <a:ext cx="1093226" cy="1093226"/>
      </dsp:txXfrm>
    </dsp:sp>
    <dsp:sp modelId="{7A174F61-1869-2040-A89C-A4BC99897E3F}">
      <dsp:nvSpPr>
        <dsp:cNvPr id="0" name=""/>
        <dsp:cNvSpPr/>
      </dsp:nvSpPr>
      <dsp:spPr>
        <a:xfrm rot="5400000">
          <a:off x="4338300" y="3798210"/>
          <a:ext cx="467398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467398" y="152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560315" y="3801742"/>
        <a:ext cx="23369" cy="23369"/>
      </dsp:txXfrm>
    </dsp:sp>
    <dsp:sp modelId="{D9AD5BD5-D3A0-974C-82F5-183EC820A142}">
      <dsp:nvSpPr>
        <dsp:cNvPr id="0" name=""/>
        <dsp:cNvSpPr/>
      </dsp:nvSpPr>
      <dsp:spPr>
        <a:xfrm>
          <a:off x="3798971" y="4047127"/>
          <a:ext cx="1546056" cy="1546056"/>
        </a:xfrm>
        <a:prstGeom prst="ellipse">
          <a:avLst/>
        </a:prstGeom>
        <a:solidFill>
          <a:schemeClr val="accent4">
            <a:hueOff val="-2678863"/>
            <a:satOff val="16139"/>
            <a:lumOff val="12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My </a:t>
          </a:r>
          <a:r>
            <a:rPr lang="en-US" sz="1600" kern="1200" baseline="0" dirty="0" smtClean="0"/>
            <a:t> D</a:t>
          </a:r>
          <a:r>
            <a:rPr lang="en-US" sz="1600" kern="1200" dirty="0" smtClean="0"/>
            <a:t>ata</a:t>
          </a:r>
          <a:endParaRPr lang="en-US" sz="1600" kern="1200" dirty="0"/>
        </a:p>
      </dsp:txBody>
      <dsp:txXfrm>
        <a:off x="4025386" y="4273542"/>
        <a:ext cx="1093226" cy="1093226"/>
      </dsp:txXfrm>
    </dsp:sp>
    <dsp:sp modelId="{C7A985AA-4157-E24A-887A-F6D74B788F20}">
      <dsp:nvSpPr>
        <dsp:cNvPr id="0" name=""/>
        <dsp:cNvSpPr/>
      </dsp:nvSpPr>
      <dsp:spPr>
        <a:xfrm rot="9000000">
          <a:off x="3477979" y="3337879"/>
          <a:ext cx="295268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295268" y="152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 rot="10800000">
        <a:off x="3618231" y="3345714"/>
        <a:ext cx="14763" cy="14763"/>
      </dsp:txXfrm>
    </dsp:sp>
    <dsp:sp modelId="{4B963293-AD4C-7843-804F-7A98B2B396BE}">
      <dsp:nvSpPr>
        <dsp:cNvPr id="0" name=""/>
        <dsp:cNvSpPr/>
      </dsp:nvSpPr>
      <dsp:spPr>
        <a:xfrm>
          <a:off x="2055267" y="3040399"/>
          <a:ext cx="1546056" cy="1546056"/>
        </a:xfrm>
        <a:prstGeom prst="ellipse">
          <a:avLst/>
        </a:prstGeom>
        <a:solidFill>
          <a:schemeClr val="accent4">
            <a:hueOff val="-3571817"/>
            <a:satOff val="21519"/>
            <a:lumOff val="172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My Awards</a:t>
          </a:r>
        </a:p>
      </dsp:txBody>
      <dsp:txXfrm>
        <a:off x="2281682" y="3266814"/>
        <a:ext cx="1093226" cy="1093226"/>
      </dsp:txXfrm>
    </dsp:sp>
    <dsp:sp modelId="{9E3D3BA7-2AF7-544B-9484-7E7927096554}">
      <dsp:nvSpPr>
        <dsp:cNvPr id="0" name=""/>
        <dsp:cNvSpPr/>
      </dsp:nvSpPr>
      <dsp:spPr>
        <a:xfrm rot="12600000">
          <a:off x="3477979" y="2245086"/>
          <a:ext cx="295268" cy="30434"/>
        </a:xfrm>
        <a:custGeom>
          <a:avLst/>
          <a:gdLst/>
          <a:ahLst/>
          <a:cxnLst/>
          <a:rect l="0" t="0" r="0" b="0"/>
          <a:pathLst>
            <a:path>
              <a:moveTo>
                <a:pt x="0" y="15217"/>
              </a:moveTo>
              <a:lnTo>
                <a:pt x="295268" y="15217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18231" y="2252921"/>
        <a:ext cx="14763" cy="14763"/>
      </dsp:txXfrm>
    </dsp:sp>
    <dsp:sp modelId="{EA67F22D-5B39-2841-8D9F-21A10ACEDCF1}">
      <dsp:nvSpPr>
        <dsp:cNvPr id="0" name=""/>
        <dsp:cNvSpPr/>
      </dsp:nvSpPr>
      <dsp:spPr>
        <a:xfrm>
          <a:off x="2055267" y="1026943"/>
          <a:ext cx="1546056" cy="1546056"/>
        </a:xfrm>
        <a:prstGeom prst="ellips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My Activities</a:t>
          </a:r>
          <a:endParaRPr lang="en-US" sz="1600" kern="1200" dirty="0"/>
        </a:p>
      </dsp:txBody>
      <dsp:txXfrm>
        <a:off x="2281682" y="1253358"/>
        <a:ext cx="1093226" cy="1093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472D4-F16C-A248-B0C8-ECD2B5032AAA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6953-CD9E-1947-A10E-9779EF059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Automated webpages for scientists, research groups, units</a:t>
            </a:r>
          </a:p>
          <a:p>
            <a:pPr lvl="1"/>
            <a:r>
              <a:rPr lang="en-US" dirty="0" smtClean="0"/>
              <a:t>RSS feeds, </a:t>
            </a:r>
            <a:r>
              <a:rPr lang="en-US" dirty="0" err="1" smtClean="0"/>
              <a:t>webservices</a:t>
            </a:r>
            <a:endParaRPr lang="en-US" dirty="0" smtClean="0"/>
          </a:p>
          <a:p>
            <a:pPr lvl="1"/>
            <a:r>
              <a:rPr lang="en-US" dirty="0" smtClean="0"/>
              <a:t>Research management to view current status </a:t>
            </a:r>
          </a:p>
          <a:p>
            <a:pPr lvl="1"/>
            <a:r>
              <a:rPr lang="en-US" dirty="0" smtClean="0"/>
              <a:t>Data collecting and statistics for annual reporting and other targets</a:t>
            </a:r>
          </a:p>
          <a:p>
            <a:pPr lvl="1"/>
            <a:r>
              <a:rPr lang="en-US" dirty="0" smtClean="0"/>
              <a:t>Funding source identification and smoother application/reporting process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26953-CD9E-1947-A10E-9779EF059C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26953-CD9E-1947-A10E-9779EF059C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60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5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7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5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3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3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B99CD-AE4D-904E-9E10-1E534C473BC7}" type="datetimeFigureOut">
              <a:rPr lang="en-US" smtClean="0"/>
              <a:t>9/1/16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902D8-C7FE-7846-84D6-E0E684B5F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0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://www.eurocris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hyperlink" Target="http://eurocris.org/sites/default/files/presentations/Presentation_CERIF_1.pps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Research information systems and interoperability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2344" y="3901190"/>
            <a:ext cx="7855856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Aija Kaitera</a:t>
            </a:r>
          </a:p>
          <a:p>
            <a:r>
              <a:rPr lang="en-US" dirty="0"/>
              <a:t>Administrator / Research Information System</a:t>
            </a:r>
          </a:p>
          <a:p>
            <a:r>
              <a:rPr lang="en-US" dirty="0"/>
              <a:t>Chair / ORCID working group in Finland</a:t>
            </a:r>
          </a:p>
          <a:p>
            <a:r>
              <a:rPr lang="en-US" dirty="0"/>
              <a:t>University of Helsinki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5100" y="2070100"/>
            <a:ext cx="8813800" cy="22645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Research Information Systems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8378" y="2222500"/>
            <a:ext cx="2315353" cy="3526135"/>
            <a:chOff x="458378" y="2222500"/>
            <a:chExt cx="2315353" cy="3526135"/>
          </a:xfrm>
        </p:grpSpPr>
        <p:sp>
          <p:nvSpPr>
            <p:cNvPr id="3" name="TextBox 2"/>
            <p:cNvSpPr txBox="1"/>
            <p:nvPr/>
          </p:nvSpPr>
          <p:spPr>
            <a:xfrm>
              <a:off x="460277" y="2222500"/>
              <a:ext cx="2028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dirty="0"/>
                <a:t>Funding </a:t>
              </a:r>
              <a:r>
                <a:rPr lang="en-US" dirty="0" smtClean="0"/>
                <a:t>application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277" y="4590103"/>
              <a:ext cx="11357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Recruiting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0277" y="5379303"/>
              <a:ext cx="23134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 smtClean="0"/>
                <a:t>Strategic management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8378" y="2931275"/>
              <a:ext cx="16735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Communication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0277" y="3800902"/>
              <a:ext cx="14523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Open Science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38633" y="1366838"/>
            <a:ext cx="1454845" cy="58477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u="sng" dirty="0" smtClean="0"/>
              <a:t>Process</a:t>
            </a:r>
            <a:endParaRPr lang="en-US" sz="3200" u="sng" dirty="0"/>
          </a:p>
        </p:txBody>
      </p:sp>
      <p:grpSp>
        <p:nvGrpSpPr>
          <p:cNvPr id="24" name="Group 23"/>
          <p:cNvGrpSpPr/>
          <p:nvPr/>
        </p:nvGrpSpPr>
        <p:grpSpPr>
          <a:xfrm>
            <a:off x="3284657" y="2222500"/>
            <a:ext cx="2329062" cy="3925170"/>
            <a:chOff x="3318199" y="2524612"/>
            <a:chExt cx="2295520" cy="3024906"/>
          </a:xfrm>
        </p:grpSpPr>
        <p:sp>
          <p:nvSpPr>
            <p:cNvPr id="8" name="Rectangle 7"/>
            <p:cNvSpPr/>
            <p:nvPr/>
          </p:nvSpPr>
          <p:spPr>
            <a:xfrm>
              <a:off x="3318199" y="2524612"/>
              <a:ext cx="22955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Evidence of excellence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18199" y="4349189"/>
              <a:ext cx="207638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Trends</a:t>
              </a:r>
              <a:br>
                <a:rPr lang="en-US" dirty="0" smtClean="0"/>
              </a:br>
              <a:r>
                <a:rPr lang="en-US" dirty="0" smtClean="0"/>
                <a:t>Weaknesses</a:t>
              </a:r>
              <a:br>
                <a:rPr lang="en-US" dirty="0" smtClean="0"/>
              </a:br>
              <a:r>
                <a:rPr lang="en-US" dirty="0" smtClean="0"/>
                <a:t>Strengths</a:t>
              </a:r>
              <a:br>
                <a:rPr lang="en-US" dirty="0" smtClean="0"/>
              </a:br>
              <a:r>
                <a:rPr lang="en-US" dirty="0" smtClean="0"/>
                <a:t>Benchmarking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18199" y="3236978"/>
              <a:ext cx="19778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Future potential</a:t>
              </a:r>
            </a:p>
            <a:p>
              <a:r>
                <a:rPr lang="en-US" dirty="0"/>
                <a:t>Past results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84657" y="1366838"/>
            <a:ext cx="1128033" cy="58477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u="sng" dirty="0" smtClean="0"/>
              <a:t>Value</a:t>
            </a:r>
            <a:endParaRPr lang="en-US" sz="32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6032500" y="1366838"/>
            <a:ext cx="3163446" cy="58477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3200" u="sng" dirty="0" smtClean="0"/>
              <a:t>Target / Audience</a:t>
            </a:r>
            <a:endParaRPr lang="en-US" sz="3200" u="sng" dirty="0"/>
          </a:p>
        </p:txBody>
      </p:sp>
      <p:grpSp>
        <p:nvGrpSpPr>
          <p:cNvPr id="25" name="Group 24"/>
          <p:cNvGrpSpPr/>
          <p:nvPr/>
        </p:nvGrpSpPr>
        <p:grpSpPr>
          <a:xfrm>
            <a:off x="6096000" y="2222500"/>
            <a:ext cx="2540000" cy="4132731"/>
            <a:chOff x="6096000" y="2222500"/>
            <a:chExt cx="2540000" cy="4132731"/>
          </a:xfrm>
        </p:grpSpPr>
        <p:sp>
          <p:nvSpPr>
            <p:cNvPr id="4" name="Rectangle 3"/>
            <p:cNvSpPr/>
            <p:nvPr/>
          </p:nvSpPr>
          <p:spPr>
            <a:xfrm>
              <a:off x="6096000" y="2222500"/>
              <a:ext cx="14584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Funding </a:t>
              </a:r>
              <a:r>
                <a:rPr lang="en-US" dirty="0"/>
                <a:t>body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96000" y="2816927"/>
              <a:ext cx="25273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Potential </a:t>
              </a:r>
              <a:r>
                <a:rPr lang="en-US" dirty="0" smtClean="0"/>
                <a:t>collaborator</a:t>
              </a:r>
              <a:br>
                <a:rPr lang="en-US" dirty="0" smtClean="0"/>
              </a:br>
              <a:r>
                <a:rPr lang="en-US" dirty="0" smtClean="0"/>
                <a:t>Fellow scientist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5154206"/>
              <a:ext cx="23749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Government </a:t>
              </a:r>
            </a:p>
            <a:p>
              <a:r>
                <a:rPr lang="en-US" dirty="0" smtClean="0"/>
                <a:t>Funding body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26707" y="5985899"/>
              <a:ext cx="2374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Ranking body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096000" y="3833983"/>
              <a:ext cx="25273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The world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08700" y="4559779"/>
              <a:ext cx="25273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Academic leaders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8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 Current Research information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15393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Persons, </a:t>
            </a:r>
            <a:r>
              <a:rPr lang="en-US" sz="2800" dirty="0" err="1" smtClean="0"/>
              <a:t>organisations</a:t>
            </a:r>
            <a:r>
              <a:rPr lang="en-US" sz="2800" dirty="0"/>
              <a:t>, research infrastructure, funding, project</a:t>
            </a:r>
          </a:p>
          <a:p>
            <a:r>
              <a:rPr lang="en-US" sz="2800" dirty="0"/>
              <a:t>Publications, journals, publishers, other scientific activities, research data</a:t>
            </a:r>
          </a:p>
          <a:p>
            <a:r>
              <a:rPr lang="en-US" sz="2800" dirty="0"/>
              <a:t>Can store full texts and data, usually linked with repositories</a:t>
            </a:r>
          </a:p>
          <a:p>
            <a:r>
              <a:rPr lang="en-US" sz="2800" dirty="0"/>
              <a:t>Idenfiers: ORCID ID, ResearcherID, Scopus Author ID; DOIs, Wos UT</a:t>
            </a:r>
          </a:p>
          <a:p>
            <a:r>
              <a:rPr lang="en-US" sz="2800" dirty="0" smtClean="0"/>
              <a:t>Closed system even though has some level of interoperability</a:t>
            </a:r>
            <a:endParaRPr lang="en-US" sz="2800" dirty="0" err="1" smtClean="0"/>
          </a:p>
          <a:p>
            <a:r>
              <a:rPr lang="en-US" sz="2800" dirty="0"/>
              <a:t>Vendors: Pure (Elsevier), CONVERIS (Thomson Reuters)</a:t>
            </a:r>
            <a:r>
              <a:rPr lang="is-IS" sz="2800" dirty="0"/>
              <a:t>…</a:t>
            </a:r>
            <a:endParaRPr lang="en-US" sz="2800" dirty="0" err="1"/>
          </a:p>
        </p:txBody>
      </p:sp>
    </p:spTree>
    <p:extLst>
      <p:ext uri="{BB962C8B-B14F-4D97-AF65-F5344CB8AC3E}">
        <p14:creationId xmlns:p14="http://schemas.microsoft.com/office/powerpoint/2010/main" val="3697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Researchers point of view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2577027"/>
              </p:ext>
            </p:extLst>
          </p:nvPr>
        </p:nvGraphicFramePr>
        <p:xfrm>
          <a:off x="0" y="1244600"/>
          <a:ext cx="914400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3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BC200C-8C2F-1343-9FE2-DFDC06555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C61EC-99B2-5541-BA82-FD74B1C95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709EBF-4527-BB42-9B81-D3FAAAA2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44A3E-6C59-3E49-9A14-E9F73BC06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476A33-3021-1D40-8F71-40368D150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DF231-89D9-F14A-98BF-6AD4D0D98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74773C-21CE-5F4A-A390-1104F0F9F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174F61-1869-2040-A89C-A4BC99897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AD5BD5-D3A0-974C-82F5-183EC820A1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A985AA-4157-E24A-887A-F6D74B788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963293-AD4C-7843-804F-7A98B2B39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D3BA7-2AF7-544B-9484-7E7927096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67F22D-5B39-2841-8D9F-21A10ACED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08577" y="3979186"/>
            <a:ext cx="3528955" cy="64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CRIS</a:t>
            </a:r>
            <a:endParaRPr lang="en-US" dirty="0"/>
          </a:p>
        </p:txBody>
      </p:sp>
      <p:grpSp>
        <p:nvGrpSpPr>
          <p:cNvPr id="136" name="Group 135"/>
          <p:cNvGrpSpPr/>
          <p:nvPr/>
        </p:nvGrpSpPr>
        <p:grpSpPr>
          <a:xfrm>
            <a:off x="3270987" y="1133205"/>
            <a:ext cx="5093521" cy="5630426"/>
            <a:chOff x="3397953" y="633928"/>
            <a:chExt cx="5867028" cy="5777683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3874909" y="633928"/>
              <a:ext cx="5390072" cy="3184069"/>
            </a:xfrm>
            <a:prstGeom prst="line">
              <a:avLst/>
            </a:prstGeom>
            <a:ln w="57150" cmpd="sng">
              <a:solidFill>
                <a:srgbClr val="FF6600"/>
              </a:solidFill>
              <a:prstDash val="soli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3397953" y="6042279"/>
              <a:ext cx="903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Current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5584932" y="633928"/>
              <a:ext cx="805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Future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Current and Future information flow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1153240" y="4493297"/>
            <a:ext cx="1911104" cy="1916531"/>
            <a:chOff x="2595870" y="4318974"/>
            <a:chExt cx="1911104" cy="1916531"/>
          </a:xfrm>
        </p:grpSpPr>
        <p:sp>
          <p:nvSpPr>
            <p:cNvPr id="12" name="Rectangle 11"/>
            <p:cNvSpPr/>
            <p:nvPr/>
          </p:nvSpPr>
          <p:spPr>
            <a:xfrm>
              <a:off x="2595870" y="5035176"/>
              <a:ext cx="17107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Users</a:t>
              </a:r>
              <a:endParaRPr lang="en-US" dirty="0"/>
            </a:p>
            <a:p>
              <a:r>
                <a:rPr lang="en-US" dirty="0" smtClean="0"/>
                <a:t>Personnel data</a:t>
              </a:r>
            </a:p>
            <a:p>
              <a:r>
                <a:rPr lang="en-US" dirty="0"/>
                <a:t>Fundings</a:t>
              </a:r>
              <a:endParaRPr lang="en-US" dirty="0" smtClean="0"/>
            </a:p>
            <a:p>
              <a:r>
                <a:rPr lang="en-US" dirty="0" smtClean="0"/>
                <a:t>Organisations</a:t>
              </a:r>
              <a:endParaRPr lang="en-US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3859509" y="4318974"/>
              <a:ext cx="647465" cy="6836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901752" y="4476106"/>
            <a:ext cx="1810047" cy="1726580"/>
            <a:chOff x="5123985" y="4136174"/>
            <a:chExt cx="1810047" cy="1726580"/>
          </a:xfrm>
        </p:grpSpPr>
        <p:sp>
          <p:nvSpPr>
            <p:cNvPr id="24" name="Rectangle 23"/>
            <p:cNvSpPr/>
            <p:nvPr/>
          </p:nvSpPr>
          <p:spPr>
            <a:xfrm>
              <a:off x="5123985" y="4939424"/>
              <a:ext cx="181004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WoS</a:t>
              </a:r>
              <a:r>
                <a:rPr lang="en-US" dirty="0"/>
                <a:t>, </a:t>
              </a:r>
              <a:r>
                <a:rPr lang="en-US" dirty="0" err="1"/>
                <a:t>ArXiv</a:t>
              </a:r>
            </a:p>
            <a:p>
              <a:r>
                <a:rPr lang="en-US" dirty="0" err="1"/>
                <a:t>Fennica</a:t>
              </a:r>
            </a:p>
            <a:p>
              <a:r>
                <a:rPr lang="en-US" dirty="0" err="1"/>
                <a:t>Partly automated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5482671" y="4136174"/>
              <a:ext cx="8598" cy="73796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/>
          <p:cNvSpPr/>
          <p:nvPr/>
        </p:nvSpPr>
        <p:spPr>
          <a:xfrm>
            <a:off x="1805378" y="5813828"/>
            <a:ext cx="478354" cy="3166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57200" y="1259432"/>
            <a:ext cx="2946666" cy="985121"/>
            <a:chOff x="457200" y="1259432"/>
            <a:chExt cx="2946666" cy="985121"/>
          </a:xfrm>
        </p:grpSpPr>
        <p:sp>
          <p:nvSpPr>
            <p:cNvPr id="49" name="Rectangle 48"/>
            <p:cNvSpPr/>
            <p:nvPr/>
          </p:nvSpPr>
          <p:spPr>
            <a:xfrm>
              <a:off x="457200" y="1259432"/>
              <a:ext cx="132600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Statistics FI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V="1">
              <a:off x="1277674" y="1725152"/>
              <a:ext cx="0" cy="4223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807944" y="1260377"/>
              <a:ext cx="1595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National portal</a:t>
              </a:r>
              <a:endParaRPr lang="en-US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2592466" y="1725152"/>
              <a:ext cx="0" cy="51940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3598734" y="2754228"/>
            <a:ext cx="1359865" cy="1462935"/>
            <a:chOff x="3474099" y="3069775"/>
            <a:chExt cx="1359865" cy="803065"/>
          </a:xfrm>
        </p:grpSpPr>
        <p:sp>
          <p:nvSpPr>
            <p:cNvPr id="18" name="Rectangle 17"/>
            <p:cNvSpPr/>
            <p:nvPr/>
          </p:nvSpPr>
          <p:spPr>
            <a:xfrm>
              <a:off x="3474099" y="3069775"/>
              <a:ext cx="135986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Institutional Repository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4144401" y="3483051"/>
              <a:ext cx="9631" cy="3897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60784" y="3229675"/>
            <a:ext cx="2093327" cy="698975"/>
            <a:chOff x="1626124" y="2786597"/>
            <a:chExt cx="2093327" cy="698975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3219482" y="2967686"/>
              <a:ext cx="499969" cy="5178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96"/>
            <p:cNvSpPr/>
            <p:nvPr/>
          </p:nvSpPr>
          <p:spPr>
            <a:xfrm>
              <a:off x="1626124" y="2786597"/>
              <a:ext cx="16337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University stats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76794" y="2272399"/>
            <a:ext cx="2736390" cy="894859"/>
            <a:chOff x="476794" y="2272399"/>
            <a:chExt cx="2736390" cy="894859"/>
          </a:xfrm>
        </p:grpSpPr>
        <p:sp>
          <p:nvSpPr>
            <p:cNvPr id="46" name="Rectangle 45"/>
            <p:cNvSpPr/>
            <p:nvPr/>
          </p:nvSpPr>
          <p:spPr>
            <a:xfrm>
              <a:off x="476794" y="2272399"/>
              <a:ext cx="27363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National stats, National API</a:t>
              </a:r>
              <a:endParaRPr lang="en-US" dirty="0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1263778" y="2729781"/>
              <a:ext cx="13896" cy="4374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432903" y="3863785"/>
            <a:ext cx="2064815" cy="646331"/>
            <a:chOff x="2016391" y="2891921"/>
            <a:chExt cx="2064815" cy="646331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3318514" y="3264258"/>
              <a:ext cx="762692" cy="65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016391" y="2891921"/>
              <a:ext cx="117737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University </a:t>
              </a:r>
            </a:p>
            <a:p>
              <a:r>
                <a:rPr lang="en-US" dirty="0" smtClean="0"/>
                <a:t>web sites</a:t>
              </a: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2099740" y="3669707"/>
            <a:ext cx="4890851" cy="1305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2" name="Group 41"/>
          <p:cNvGrpSpPr/>
          <p:nvPr/>
        </p:nvGrpSpPr>
        <p:grpSpPr>
          <a:xfrm>
            <a:off x="5306519" y="1184223"/>
            <a:ext cx="3983187" cy="3117954"/>
            <a:chOff x="5472311" y="1184223"/>
            <a:chExt cx="3521245" cy="2824128"/>
          </a:xfrm>
        </p:grpSpPr>
        <p:grpSp>
          <p:nvGrpSpPr>
            <p:cNvPr id="69" name="Group 68"/>
            <p:cNvGrpSpPr/>
            <p:nvPr/>
          </p:nvGrpSpPr>
          <p:grpSpPr>
            <a:xfrm>
              <a:off x="5472311" y="1184223"/>
              <a:ext cx="3521245" cy="2824128"/>
              <a:chOff x="6883040" y="1629247"/>
              <a:chExt cx="2486109" cy="1577325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flipV="1">
                <a:off x="6883040" y="2366578"/>
                <a:ext cx="939512" cy="8399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7631934" y="1629247"/>
                <a:ext cx="1737215" cy="7473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Researcher’s use cases</a:t>
                </a:r>
              </a:p>
              <a:p>
                <a:r>
                  <a:rPr lang="en-US" dirty="0"/>
                  <a:t>Join experts portals w/ data</a:t>
                </a:r>
              </a:p>
              <a:p>
                <a:r>
                  <a:rPr lang="en-US" dirty="0"/>
                  <a:t>Use data elsewhere</a:t>
                </a:r>
              </a:p>
              <a:p>
                <a:r>
                  <a:rPr lang="en-US" dirty="0"/>
                  <a:t>Get metrics/analytics</a:t>
                </a:r>
              </a:p>
              <a:p>
                <a:r>
                  <a:rPr lang="is-IS" dirty="0"/>
                  <a:t>…</a:t>
                </a:r>
                <a:endParaRPr lang="en-US" dirty="0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7226287" y="2442160"/>
              <a:ext cx="1463451" cy="5296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/>
                <a:t>MyData</a:t>
              </a:r>
              <a:endParaRPr lang="fi-FI" sz="320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64344" y="1610809"/>
            <a:ext cx="2961645" cy="687456"/>
            <a:chOff x="3064344" y="1610809"/>
            <a:chExt cx="2961645" cy="687456"/>
          </a:xfrm>
        </p:grpSpPr>
        <p:sp>
          <p:nvSpPr>
            <p:cNvPr id="98" name="Rectangle 97"/>
            <p:cNvSpPr/>
            <p:nvPr/>
          </p:nvSpPr>
          <p:spPr>
            <a:xfrm>
              <a:off x="3064344" y="1610809"/>
              <a:ext cx="29616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Academy of Finland reporting</a:t>
              </a:r>
              <a:endParaRPr lang="en-US" dirty="0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V="1">
              <a:off x="3311024" y="1936310"/>
              <a:ext cx="480900" cy="36195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6311758" y="5087677"/>
            <a:ext cx="1643399" cy="1343673"/>
            <a:chOff x="5938750" y="4143252"/>
            <a:chExt cx="1643399" cy="1343673"/>
          </a:xfrm>
        </p:grpSpPr>
        <p:sp>
          <p:nvSpPr>
            <p:cNvPr id="113" name="Rectangle 112"/>
            <p:cNvSpPr/>
            <p:nvPr/>
          </p:nvSpPr>
          <p:spPr>
            <a:xfrm>
              <a:off x="5938750" y="4563595"/>
              <a:ext cx="164339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ORCID</a:t>
              </a:r>
            </a:p>
            <a:p>
              <a:r>
                <a:rPr lang="en-US" dirty="0" err="1"/>
                <a:t>Other manually</a:t>
              </a:r>
            </a:p>
            <a:p>
              <a:r>
                <a:rPr lang="en-US" dirty="0" err="1"/>
                <a:t>submitted data</a:t>
              </a:r>
              <a:endParaRPr lang="en-US" dirty="0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flipV="1">
              <a:off x="6312603" y="4143252"/>
              <a:ext cx="0" cy="30019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85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8333295"/>
          </a:xfrm>
          <a:prstGeom prst="rect">
            <a:avLst/>
          </a:prstGeom>
        </p:spPr>
      </p:pic>
      <p:sp>
        <p:nvSpPr>
          <p:cNvPr id="7" name="Rectangle 6">
            <a:hlinkClick r:id="rId3"/>
          </p:cNvPr>
          <p:cNvSpPr/>
          <p:nvPr/>
        </p:nvSpPr>
        <p:spPr>
          <a:xfrm>
            <a:off x="5786094" y="89972"/>
            <a:ext cx="2578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/>
              <a:t>http://www.eurocris.org/</a:t>
            </a:r>
          </a:p>
        </p:txBody>
      </p:sp>
    </p:spTree>
    <p:extLst>
      <p:ext uri="{BB962C8B-B14F-4D97-AF65-F5344CB8AC3E}">
        <p14:creationId xmlns:p14="http://schemas.microsoft.com/office/powerpoint/2010/main" val="18391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022"/>
            <a:ext cx="9120700" cy="567577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CERIF MODEL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597529" y="6400799"/>
            <a:ext cx="86984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/>
              <a:t>http://eurocris.org/sites/default/files/presentations/Presentation_CERIF_1.ppsx</a:t>
            </a:r>
          </a:p>
        </p:txBody>
      </p:sp>
    </p:spTree>
    <p:extLst>
      <p:ext uri="{BB962C8B-B14F-4D97-AF65-F5344CB8AC3E}">
        <p14:creationId xmlns:p14="http://schemas.microsoft.com/office/powerpoint/2010/main" val="20632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1362075"/>
          </a:xfrm>
        </p:spPr>
        <p:txBody>
          <a:bodyPr anchor="b"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3461349"/>
            <a:ext cx="7772400" cy="1500187"/>
          </a:xfrm>
        </p:spPr>
        <p:txBody>
          <a:bodyPr/>
          <a:lstStyle/>
          <a:p>
            <a:r>
              <a:rPr lang="en-US" dirty="0" smtClean="0"/>
              <a:t>Aija Kaitera</a:t>
            </a:r>
          </a:p>
          <a:p>
            <a:r>
              <a:rPr lang="en-US" dirty="0" smtClean="0"/>
              <a:t>aija.kaitera@helsinki.fi</a:t>
            </a:r>
            <a:endParaRPr lang="en-US" dirty="0"/>
          </a:p>
          <a:p>
            <a:r>
              <a:rPr lang="en-US" dirty="0" smtClean="0"/>
              <a:t>+358 050 380 3820</a:t>
            </a:r>
          </a:p>
          <a:p>
            <a:r>
              <a:rPr lang="en-US" dirty="0"/>
              <a:t>Twitter: aijakaitera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271</Words>
  <Application>Microsoft Macintosh PowerPoint</Application>
  <PresentationFormat>On-screen Show (4:3)</PresentationFormat>
  <Paragraphs>83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Research information systems and interoperability</vt:lpstr>
      <vt:lpstr>Current Research Information Systems</vt:lpstr>
      <vt:lpstr>CRIS Current Research information system</vt:lpstr>
      <vt:lpstr>Researchers point of view</vt:lpstr>
      <vt:lpstr>Current and Future information flow</vt:lpstr>
      <vt:lpstr>PowerPoint Presentation</vt:lpstr>
      <vt:lpstr>CERIF MODEL</vt:lpstr>
      <vt:lpstr>Thank you</vt:lpstr>
    </vt:vector>
  </TitlesOfParts>
  <Company>Helsingin yliopisto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Aija Kaitera</dc:creator>
  <cp:lastModifiedBy>Aija Kaitera</cp:lastModifiedBy>
  <cp:revision>171</cp:revision>
  <dcterms:created xsi:type="dcterms:W3CDTF">2015-08-14T07:34:30Z</dcterms:created>
  <dcterms:modified xsi:type="dcterms:W3CDTF">2016-09-01T19:13:25Z</dcterms:modified>
</cp:coreProperties>
</file>